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2" r:id="rId2"/>
    <p:sldId id="353" r:id="rId3"/>
    <p:sldId id="354" r:id="rId4"/>
    <p:sldId id="355" r:id="rId5"/>
    <p:sldId id="356" r:id="rId6"/>
    <p:sldId id="357" r:id="rId7"/>
    <p:sldId id="318" r:id="rId8"/>
    <p:sldId id="339" r:id="rId9"/>
    <p:sldId id="351" r:id="rId10"/>
    <p:sldId id="359" r:id="rId11"/>
    <p:sldId id="343" r:id="rId12"/>
    <p:sldId id="358" r:id="rId13"/>
    <p:sldId id="348" r:id="rId14"/>
    <p:sldId id="364" r:id="rId15"/>
    <p:sldId id="363" r:id="rId16"/>
    <p:sldId id="360" r:id="rId17"/>
    <p:sldId id="361" r:id="rId1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19" autoAdjust="0"/>
    <p:restoredTop sz="94660"/>
  </p:normalViewPr>
  <p:slideViewPr>
    <p:cSldViewPr snapToGrid="0">
      <p:cViewPr varScale="1">
        <p:scale>
          <a:sx n="64" d="100"/>
          <a:sy n="64" d="100"/>
        </p:scale>
        <p:origin x="77" y="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Departments\SystemEngineering\Reliability\2020\Outage%20Statistics%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smtClean="0"/>
              <a:t>2019</a:t>
            </a:r>
          </a:p>
          <a:p>
            <a:pPr>
              <a:defRPr sz="2800" b="1"/>
            </a:pPr>
            <a:r>
              <a:rPr lang="en-US" sz="2800" b="1" dirty="0" smtClean="0"/>
              <a:t>Outage Cause</a:t>
            </a:r>
          </a:p>
        </c:rich>
      </c:tx>
      <c:layout>
        <c:manualLayout>
          <c:xMode val="edge"/>
          <c:yMode val="edge"/>
          <c:x val="0.75967502143010202"/>
          <c:y val="0.18934197233545849"/>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786592300962381"/>
          <c:y val="0.33108340624088656"/>
          <c:w val="0.34982392825896763"/>
          <c:h val="0.5830398804316127"/>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3F2-42DA-96A0-1BB4FA5AF76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3F2-42DA-96A0-1BB4FA5AF76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3F2-42DA-96A0-1BB4FA5AF76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3F2-42DA-96A0-1BB4FA5AF76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3F2-42DA-96A0-1BB4FA5AF76B}"/>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3F2-42DA-96A0-1BB4FA5AF76B}"/>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53F2-42DA-96A0-1BB4FA5AF76B}"/>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53F2-42DA-96A0-1BB4FA5AF76B}"/>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53F2-42DA-96A0-1BB4FA5AF76B}"/>
              </c:ext>
            </c:extLst>
          </c:dPt>
          <c:dLbls>
            <c:dLbl>
              <c:idx val="0"/>
              <c:layout>
                <c:manualLayout>
                  <c:x val="-2.9130577427821012E-3"/>
                  <c:y val="-0.11016917003021681"/>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3F2-42DA-96A0-1BB4FA5AF76B}"/>
                </c:ext>
                <c:ext xmlns:c15="http://schemas.microsoft.com/office/drawing/2012/chart" uri="{CE6537A1-D6FC-4f65-9D91-7224C49458BB}">
                  <c15:layout/>
                </c:ext>
              </c:extLst>
            </c:dLbl>
            <c:dLbl>
              <c:idx val="1"/>
              <c:layout>
                <c:manualLayout>
                  <c:x val="8.8202755905511812E-2"/>
                  <c:y val="-2.52397862031951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53F2-42DA-96A0-1BB4FA5AF76B}"/>
                </c:ext>
                <c:ext xmlns:c15="http://schemas.microsoft.com/office/drawing/2012/chart" uri="{CE6537A1-D6FC-4f65-9D91-7224C49458BB}">
                  <c15:layout/>
                </c:ext>
              </c:extLst>
            </c:dLbl>
            <c:dLbl>
              <c:idx val="2"/>
              <c:layout>
                <c:manualLayout>
                  <c:x val="4.7103893263342085E-2"/>
                  <c:y val="4.1714197490019631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3F2-42DA-96A0-1BB4FA5AF76B}"/>
                </c:ext>
                <c:ext xmlns:c15="http://schemas.microsoft.com/office/drawing/2012/chart" uri="{CE6537A1-D6FC-4f65-9D91-7224C49458BB}">
                  <c15:layout/>
                </c:ext>
              </c:extLst>
            </c:dLbl>
            <c:dLbl>
              <c:idx val="4"/>
              <c:layout>
                <c:manualLayout>
                  <c:x val="3.3174759405074368E-2"/>
                  <c:y val="7.1520471705742667E-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53F2-42DA-96A0-1BB4FA5AF76B}"/>
                </c:ext>
                <c:ext xmlns:c15="http://schemas.microsoft.com/office/drawing/2012/chart" uri="{CE6537A1-D6FC-4f65-9D91-7224C49458BB}">
                  <c15:layout/>
                </c:ext>
              </c:extLst>
            </c:dLbl>
            <c:dLbl>
              <c:idx val="5"/>
              <c:layout>
                <c:manualLayout>
                  <c:x val="0.12971675415573053"/>
                  <c:y val="-2.969040634626554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53F2-42DA-96A0-1BB4FA5AF76B}"/>
                </c:ext>
                <c:ext xmlns:c15="http://schemas.microsoft.com/office/drawing/2012/chart" uri="{CE6537A1-D6FC-4f65-9D91-7224C49458BB}">
                  <c15:layout/>
                </c:ext>
              </c:extLst>
            </c:dLbl>
            <c:dLbl>
              <c:idx val="7"/>
              <c:layout>
                <c:manualLayout>
                  <c:x val="-4.2939851268591428E-2"/>
                  <c:y val="-3.8229044898799344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53F2-42DA-96A0-1BB4FA5AF76B}"/>
                </c:ext>
                <c:ext xmlns:c15="http://schemas.microsoft.com/office/drawing/2012/chart" uri="{CE6537A1-D6FC-4f65-9D91-7224C49458BB}">
                  <c15:layout/>
                </c:ext>
              </c:extLst>
            </c:dLbl>
            <c:dLbl>
              <c:idx val="8"/>
              <c:layout>
                <c:manualLayout>
                  <c:x val="-3.6648950131233593E-2"/>
                  <c:y val="2.0708587897101064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53F2-42DA-96A0-1BB4FA5AF76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'RUNNING SAIDI'!$A$8:$A$16</c:f>
              <c:strCache>
                <c:ptCount val="9"/>
                <c:pt idx="0">
                  <c:v>Operator Error</c:v>
                </c:pt>
                <c:pt idx="1">
                  <c:v>Power Supplier</c:v>
                </c:pt>
                <c:pt idx="2">
                  <c:v>Accidents</c:v>
                </c:pt>
                <c:pt idx="3">
                  <c:v>Weather</c:v>
                </c:pt>
                <c:pt idx="4">
                  <c:v>Unknown</c:v>
                </c:pt>
                <c:pt idx="5">
                  <c:v>Equipment Failure</c:v>
                </c:pt>
                <c:pt idx="6">
                  <c:v>Animals</c:v>
                </c:pt>
                <c:pt idx="7">
                  <c:v>Trees</c:v>
                </c:pt>
                <c:pt idx="8">
                  <c:v>Company Initiated</c:v>
                </c:pt>
              </c:strCache>
            </c:strRef>
          </c:cat>
          <c:val>
            <c:numRef>
              <c:f>'RUNNING SAIDI'!$GM$8:$GM$16</c:f>
              <c:numCache>
                <c:formatCode>0.00</c:formatCode>
                <c:ptCount val="9"/>
                <c:pt idx="0">
                  <c:v>1.7439074444615463</c:v>
                </c:pt>
                <c:pt idx="1">
                  <c:v>2.0524857626596895</c:v>
                </c:pt>
                <c:pt idx="2">
                  <c:v>21.911035862705869</c:v>
                </c:pt>
                <c:pt idx="3">
                  <c:v>17.408727104817611</c:v>
                </c:pt>
                <c:pt idx="4">
                  <c:v>13.513390795751883</c:v>
                </c:pt>
                <c:pt idx="5">
                  <c:v>27.084474885844745</c:v>
                </c:pt>
                <c:pt idx="6">
                  <c:v>8.1496588168898469</c:v>
                </c:pt>
                <c:pt idx="7">
                  <c:v>71.152506284952025</c:v>
                </c:pt>
                <c:pt idx="8">
                  <c:v>27.837437791801346</c:v>
                </c:pt>
              </c:numCache>
            </c:numRef>
          </c:val>
          <c:extLst xmlns:c16r2="http://schemas.microsoft.com/office/drawing/2015/06/chart">
            <c:ext xmlns:c16="http://schemas.microsoft.com/office/drawing/2014/chart" uri="{C3380CC4-5D6E-409C-BE32-E72D297353CC}">
              <c16:uniqueId val="{00000012-53F2-42DA-96A0-1BB4FA5AF7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517" cy="469924"/>
          </a:xfrm>
          <a:prstGeom prst="rect">
            <a:avLst/>
          </a:prstGeom>
        </p:spPr>
        <p:txBody>
          <a:bodyPr vert="horz" lIns="92866" tIns="46433" rIns="92866" bIns="46433" rtlCol="0"/>
          <a:lstStyle>
            <a:lvl1pPr algn="l">
              <a:defRPr sz="1200"/>
            </a:lvl1pPr>
          </a:lstStyle>
          <a:p>
            <a:endParaRPr lang="en-US"/>
          </a:p>
        </p:txBody>
      </p:sp>
      <p:sp>
        <p:nvSpPr>
          <p:cNvPr id="3" name="Date Placeholder 2"/>
          <p:cNvSpPr>
            <a:spLocks noGrp="1"/>
          </p:cNvSpPr>
          <p:nvPr>
            <p:ph type="dt" idx="1"/>
          </p:nvPr>
        </p:nvSpPr>
        <p:spPr>
          <a:xfrm>
            <a:off x="4008942" y="0"/>
            <a:ext cx="3066517" cy="469924"/>
          </a:xfrm>
          <a:prstGeom prst="rect">
            <a:avLst/>
          </a:prstGeom>
        </p:spPr>
        <p:txBody>
          <a:bodyPr vert="horz" lIns="92866" tIns="46433" rIns="92866" bIns="46433" rtlCol="0"/>
          <a:lstStyle>
            <a:lvl1pPr algn="r">
              <a:defRPr sz="1200"/>
            </a:lvl1pPr>
          </a:lstStyle>
          <a:p>
            <a:fld id="{C6001765-BA3C-4461-8546-E0676B66F7C8}" type="datetimeFigureOut">
              <a:rPr lang="en-US" smtClean="0"/>
              <a:t>5/26/2020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2866" tIns="46433" rIns="92866" bIns="46433" rtlCol="0" anchor="ctr"/>
          <a:lstStyle/>
          <a:p>
            <a:endParaRPr lang="en-US"/>
          </a:p>
        </p:txBody>
      </p:sp>
      <p:sp>
        <p:nvSpPr>
          <p:cNvPr id="5" name="Notes Placeholder 4"/>
          <p:cNvSpPr>
            <a:spLocks noGrp="1"/>
          </p:cNvSpPr>
          <p:nvPr>
            <p:ph type="body" sz="quarter" idx="3"/>
          </p:nvPr>
        </p:nvSpPr>
        <p:spPr>
          <a:xfrm>
            <a:off x="708032" y="4506121"/>
            <a:ext cx="5661013" cy="3686973"/>
          </a:xfrm>
          <a:prstGeom prst="rect">
            <a:avLst/>
          </a:prstGeom>
        </p:spPr>
        <p:txBody>
          <a:bodyPr vert="horz" lIns="92866" tIns="46433" rIns="92866" bIns="464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51"/>
            <a:ext cx="3066517" cy="469924"/>
          </a:xfrm>
          <a:prstGeom prst="rect">
            <a:avLst/>
          </a:prstGeom>
        </p:spPr>
        <p:txBody>
          <a:bodyPr vert="horz" lIns="92866" tIns="46433" rIns="92866" bIns="46433" rtlCol="0" anchor="b"/>
          <a:lstStyle>
            <a:lvl1pPr algn="l">
              <a:defRPr sz="1200"/>
            </a:lvl1pPr>
          </a:lstStyle>
          <a:p>
            <a:endParaRPr lang="en-US"/>
          </a:p>
        </p:txBody>
      </p:sp>
      <p:sp>
        <p:nvSpPr>
          <p:cNvPr id="7" name="Slide Number Placeholder 6"/>
          <p:cNvSpPr>
            <a:spLocks noGrp="1"/>
          </p:cNvSpPr>
          <p:nvPr>
            <p:ph type="sldNum" sz="quarter" idx="5"/>
          </p:nvPr>
        </p:nvSpPr>
        <p:spPr>
          <a:xfrm>
            <a:off x="4008942" y="8893151"/>
            <a:ext cx="3066517" cy="469924"/>
          </a:xfrm>
          <a:prstGeom prst="rect">
            <a:avLst/>
          </a:prstGeom>
        </p:spPr>
        <p:txBody>
          <a:bodyPr vert="horz" lIns="92866" tIns="46433" rIns="92866" bIns="46433" rtlCol="0" anchor="b"/>
          <a:lstStyle>
            <a:lvl1pPr algn="r">
              <a:defRPr sz="1200"/>
            </a:lvl1pPr>
          </a:lstStyle>
          <a:p>
            <a:fld id="{551DA2B6-2FE3-4AC7-B03B-6FEC87E3C715}" type="slidenum">
              <a:rPr lang="en-US" smtClean="0"/>
              <a:t>‹#›</a:t>
            </a:fld>
            <a:endParaRPr lang="en-US"/>
          </a:p>
        </p:txBody>
      </p:sp>
    </p:spTree>
    <p:extLst>
      <p:ext uri="{BB962C8B-B14F-4D97-AF65-F5344CB8AC3E}">
        <p14:creationId xmlns:p14="http://schemas.microsoft.com/office/powerpoint/2010/main" val="382141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139" indent="-172139">
              <a:buFont typeface="Arial" panose="020B0604020202020204" pitchFamily="34" charset="0"/>
              <a:buChar char="•"/>
            </a:pPr>
            <a:r>
              <a:rPr lang="en-US" dirty="0"/>
              <a:t>I would like to wrap up by thanking our board and our employees for all of their good work. </a:t>
            </a:r>
          </a:p>
          <a:p>
            <a:pPr marL="172139" indent="-172139">
              <a:buFont typeface="Arial" panose="020B0604020202020204" pitchFamily="34" charset="0"/>
              <a:buChar char="•"/>
            </a:pPr>
            <a:r>
              <a:rPr lang="en-US" dirty="0"/>
              <a:t>Specifically I would like to thank board chair Dan Carswell for his many years of service and important leadership of VEC, including leading the charge to find a new CEO which I thought he did quite well.</a:t>
            </a:r>
          </a:p>
          <a:p>
            <a:pPr marL="172139" indent="-172139">
              <a:buFont typeface="Arial" panose="020B0604020202020204" pitchFamily="34" charset="0"/>
              <a:buChar char="•"/>
            </a:pPr>
            <a:r>
              <a:rPr lang="en-US" dirty="0"/>
              <a:t>I would also like to thank the team who put together this annual meeting. IT, member services, everyone who volunteered today but specifically our communications team Andrea Cohen, Lisa Morris and Jake Brown who made this day happen.</a:t>
            </a:r>
          </a:p>
          <a:p>
            <a:pPr marL="172139" indent="-172139" defTabSz="918078">
              <a:buFont typeface="Arial" panose="020B0604020202020204" pitchFamily="34" charset="0"/>
              <a:buChar char="•"/>
              <a:defRPr/>
            </a:pPr>
            <a:r>
              <a:rPr lang="en-US" dirty="0"/>
              <a:t>Finally thanks to each of you all for taking time out of your day to be here with us. </a:t>
            </a:r>
          </a:p>
          <a:p>
            <a:pPr marL="172139" indent="-172139">
              <a:buFont typeface="Arial" panose="020B0604020202020204" pitchFamily="34" charset="0"/>
              <a:buChar char="•"/>
            </a:pPr>
            <a:r>
              <a:rPr lang="en-US" dirty="0"/>
              <a:t>We value our member-input and I enjoyed so many wonderful conversations this morning. I hope each of you had a chance to laugh a little, learn a little and meet someone new today – a worthy start to a spring day. </a:t>
            </a:r>
          </a:p>
          <a:p>
            <a:pPr marL="172139" indent="-172139">
              <a:buFont typeface="Arial" panose="020B0604020202020204" pitchFamily="34" charset="0"/>
              <a:buChar char="•"/>
            </a:pPr>
            <a:r>
              <a:rPr lang="en-US" dirty="0"/>
              <a:t>I’m delighted I could be here with you and look forward to many more conversations in the future.</a:t>
            </a:r>
          </a:p>
          <a:p>
            <a:endParaRPr lang="en-US" dirty="0"/>
          </a:p>
        </p:txBody>
      </p:sp>
      <p:sp>
        <p:nvSpPr>
          <p:cNvPr id="4" name="Slide Number Placeholder 3"/>
          <p:cNvSpPr>
            <a:spLocks noGrp="1"/>
          </p:cNvSpPr>
          <p:nvPr>
            <p:ph type="sldNum" sz="quarter" idx="10"/>
          </p:nvPr>
        </p:nvSpPr>
        <p:spPr/>
        <p:txBody>
          <a:bodyPr/>
          <a:lstStyle/>
          <a:p>
            <a:fld id="{08F002C6-24E7-4115-8188-2F6A1F22CFE0}" type="slidenum">
              <a:rPr lang="en-US" smtClean="0"/>
              <a:t>2</a:t>
            </a:fld>
            <a:endParaRPr lang="en-US" dirty="0"/>
          </a:p>
        </p:txBody>
      </p:sp>
    </p:spTree>
    <p:extLst>
      <p:ext uri="{BB962C8B-B14F-4D97-AF65-F5344CB8AC3E}">
        <p14:creationId xmlns:p14="http://schemas.microsoft.com/office/powerpoint/2010/main" val="227053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139" indent="-172139">
              <a:buFont typeface="Arial" panose="020B0604020202020204" pitchFamily="34" charset="0"/>
              <a:buChar char="•"/>
            </a:pPr>
            <a:r>
              <a:rPr lang="en-US" dirty="0"/>
              <a:t>I would like to wrap up by thanking our board and our employees for all of their good work. </a:t>
            </a:r>
          </a:p>
          <a:p>
            <a:pPr marL="172139" indent="-172139">
              <a:buFont typeface="Arial" panose="020B0604020202020204" pitchFamily="34" charset="0"/>
              <a:buChar char="•"/>
            </a:pPr>
            <a:r>
              <a:rPr lang="en-US" dirty="0"/>
              <a:t>Specifically I would like to thank board chair Dan Carswell for his many years of service and important leadership of VEC, including leading the charge to find a new CEO which I thought he did quite well.</a:t>
            </a:r>
          </a:p>
          <a:p>
            <a:pPr marL="172139" indent="-172139">
              <a:buFont typeface="Arial" panose="020B0604020202020204" pitchFamily="34" charset="0"/>
              <a:buChar char="•"/>
            </a:pPr>
            <a:r>
              <a:rPr lang="en-US" dirty="0"/>
              <a:t>I would also like to thank the team who put together this annual meeting. IT, member services, everyone who volunteered today but specifically our communications team Andrea Cohen, Lisa Morris and Jake Brown who made this day happen.</a:t>
            </a:r>
          </a:p>
          <a:p>
            <a:pPr marL="172139" indent="-172139" defTabSz="918078">
              <a:buFont typeface="Arial" panose="020B0604020202020204" pitchFamily="34" charset="0"/>
              <a:buChar char="•"/>
              <a:defRPr/>
            </a:pPr>
            <a:r>
              <a:rPr lang="en-US" dirty="0"/>
              <a:t>Finally thanks to each of you all for taking time out of your day to be here with us. </a:t>
            </a:r>
          </a:p>
          <a:p>
            <a:pPr marL="172139" indent="-172139">
              <a:buFont typeface="Arial" panose="020B0604020202020204" pitchFamily="34" charset="0"/>
              <a:buChar char="•"/>
            </a:pPr>
            <a:r>
              <a:rPr lang="en-US" dirty="0"/>
              <a:t>We value our member-input and I enjoyed so many wonderful conversations this morning. I hope each of you had a chance to laugh a little, learn a little and meet someone new today – a worthy start to a spring day. </a:t>
            </a:r>
          </a:p>
          <a:p>
            <a:pPr marL="172139" indent="-172139">
              <a:buFont typeface="Arial" panose="020B0604020202020204" pitchFamily="34" charset="0"/>
              <a:buChar char="•"/>
            </a:pPr>
            <a:r>
              <a:rPr lang="en-US" dirty="0"/>
              <a:t>I’m delighted I could be here with you and look forward to many more conversations in the future.</a:t>
            </a:r>
          </a:p>
          <a:p>
            <a:endParaRPr lang="en-US" dirty="0"/>
          </a:p>
        </p:txBody>
      </p:sp>
      <p:sp>
        <p:nvSpPr>
          <p:cNvPr id="4" name="Slide Number Placeholder 3"/>
          <p:cNvSpPr>
            <a:spLocks noGrp="1"/>
          </p:cNvSpPr>
          <p:nvPr>
            <p:ph type="sldNum" sz="quarter" idx="10"/>
          </p:nvPr>
        </p:nvSpPr>
        <p:spPr/>
        <p:txBody>
          <a:bodyPr/>
          <a:lstStyle/>
          <a:p>
            <a:fld id="{08F002C6-24E7-4115-8188-2F6A1F22CFE0}" type="slidenum">
              <a:rPr lang="en-US" smtClean="0"/>
              <a:t>7</a:t>
            </a:fld>
            <a:endParaRPr lang="en-US" dirty="0"/>
          </a:p>
        </p:txBody>
      </p:sp>
    </p:spTree>
    <p:extLst>
      <p:ext uri="{BB962C8B-B14F-4D97-AF65-F5344CB8AC3E}">
        <p14:creationId xmlns:p14="http://schemas.microsoft.com/office/powerpoint/2010/main" val="136688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0EFB42-F4FD-41B2-BD69-AE0DD5E6102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408550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0EFB42-F4FD-41B2-BD69-AE0DD5E6102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176268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0EFB42-F4FD-41B2-BD69-AE0DD5E6102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56086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0EFB42-F4FD-41B2-BD69-AE0DD5E6102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364894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EFB42-F4FD-41B2-BD69-AE0DD5E6102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242670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0EFB42-F4FD-41B2-BD69-AE0DD5E6102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209325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0EFB42-F4FD-41B2-BD69-AE0DD5E61021}" type="datetimeFigureOut">
              <a:rPr lang="en-US" smtClean="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137005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0EFB42-F4FD-41B2-BD69-AE0DD5E61021}" type="datetimeFigureOut">
              <a:rPr lang="en-US" smtClean="0"/>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277770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EFB42-F4FD-41B2-BD69-AE0DD5E61021}" type="datetimeFigureOut">
              <a:rPr lang="en-US" smtClean="0"/>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65551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EFB42-F4FD-41B2-BD69-AE0DD5E6102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103536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EFB42-F4FD-41B2-BD69-AE0DD5E6102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053AA-5E70-473E-8874-DA735027582F}" type="slidenum">
              <a:rPr lang="en-US" smtClean="0"/>
              <a:t>‹#›</a:t>
            </a:fld>
            <a:endParaRPr lang="en-US"/>
          </a:p>
        </p:txBody>
      </p:sp>
    </p:spTree>
    <p:extLst>
      <p:ext uri="{BB962C8B-B14F-4D97-AF65-F5344CB8AC3E}">
        <p14:creationId xmlns:p14="http://schemas.microsoft.com/office/powerpoint/2010/main" val="27890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EFB42-F4FD-41B2-BD69-AE0DD5E61021}" type="datetimeFigureOut">
              <a:rPr lang="en-US" smtClean="0"/>
              <a:t>5/26/2020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053AA-5E70-473E-8874-DA735027582F}" type="slidenum">
              <a:rPr lang="en-US" smtClean="0"/>
              <a:t>‹#›</a:t>
            </a:fld>
            <a:endParaRPr lang="en-US"/>
          </a:p>
        </p:txBody>
      </p:sp>
    </p:spTree>
    <p:extLst>
      <p:ext uri="{BB962C8B-B14F-4D97-AF65-F5344CB8AC3E}">
        <p14:creationId xmlns:p14="http://schemas.microsoft.com/office/powerpoint/2010/main" val="136046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5" y="668215"/>
            <a:ext cx="9357184" cy="5196254"/>
          </a:xfrm>
          <a:prstGeom prst="rect">
            <a:avLst/>
          </a:prstGeom>
        </p:spPr>
      </p:pic>
    </p:spTree>
    <p:extLst>
      <p:ext uri="{BB962C8B-B14F-4D97-AF65-F5344CB8AC3E}">
        <p14:creationId xmlns:p14="http://schemas.microsoft.com/office/powerpoint/2010/main" val="2268414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8" y="456113"/>
            <a:ext cx="4127387"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4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2019 Excellent Reliability</a:t>
            </a:r>
            <a:endParaRPr lang="en-US" sz="3400" dirty="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4256077454"/>
              </p:ext>
            </p:extLst>
          </p:nvPr>
        </p:nvGraphicFramePr>
        <p:xfrm>
          <a:off x="-3375" y="456113"/>
          <a:ext cx="8959360" cy="6506307"/>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399053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8" y="456113"/>
            <a:ext cx="4127387"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4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Energy Transformation</a:t>
            </a:r>
            <a:endParaRPr lang="en-US" sz="3400" dirty="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72138" y="1813062"/>
            <a:ext cx="4856191" cy="2618536"/>
          </a:xfrm>
        </p:spPr>
        <p:txBody>
          <a:bodyPr>
            <a:noAutofit/>
          </a:bodyPr>
          <a:lstStyle/>
          <a:p>
            <a:r>
              <a:rPr lang="en-US" sz="2800" dirty="0" smtClean="0"/>
              <a:t>450 participants in 2019</a:t>
            </a:r>
          </a:p>
          <a:p>
            <a:r>
              <a:rPr lang="en-US" sz="2800" dirty="0" smtClean="0"/>
              <a:t>Saving money &amp; reducing carbon</a:t>
            </a:r>
          </a:p>
          <a:p>
            <a:r>
              <a:rPr lang="en-US" sz="2800" dirty="0" smtClean="0"/>
              <a:t>Value to all members by using our infrastructure for more</a:t>
            </a:r>
          </a:p>
          <a:p>
            <a:endParaRPr lang="en-US" sz="24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1111" b="21387"/>
          <a:stretch/>
        </p:blipFill>
        <p:spPr>
          <a:xfrm>
            <a:off x="5228329" y="1077005"/>
            <a:ext cx="3727174" cy="3354593"/>
          </a:xfrm>
          <a:prstGeom prst="rect">
            <a:avLst/>
          </a:prstGeom>
          <a:ln>
            <a:noFill/>
          </a:ln>
          <a:effectLst>
            <a:softEdge rad="112500"/>
          </a:effectLst>
        </p:spPr>
      </p:pic>
      <p:sp>
        <p:nvSpPr>
          <p:cNvPr id="3" name="TextBox 2"/>
          <p:cNvSpPr txBox="1"/>
          <p:nvPr/>
        </p:nvSpPr>
        <p:spPr>
          <a:xfrm>
            <a:off x="5345723" y="4431598"/>
            <a:ext cx="3481754" cy="369332"/>
          </a:xfrm>
          <a:prstGeom prst="rect">
            <a:avLst/>
          </a:prstGeom>
          <a:noFill/>
        </p:spPr>
        <p:txBody>
          <a:bodyPr wrap="square" rtlCol="0">
            <a:spAutoFit/>
          </a:bodyPr>
          <a:lstStyle/>
          <a:p>
            <a:pPr algn="ctr"/>
            <a:r>
              <a:rPr lang="en-US" dirty="0" smtClean="0"/>
              <a:t>Northeast Sand and Gravel</a:t>
            </a:r>
            <a:endParaRPr lang="en-US" dirty="0"/>
          </a:p>
        </p:txBody>
      </p:sp>
      <p:sp>
        <p:nvSpPr>
          <p:cNvPr id="9" name="Content Placeholder 1"/>
          <p:cNvSpPr txBox="1">
            <a:spLocks/>
          </p:cNvSpPr>
          <p:nvPr/>
        </p:nvSpPr>
        <p:spPr>
          <a:xfrm>
            <a:off x="4972970" y="5167655"/>
            <a:ext cx="4227259" cy="15411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2800" dirty="0"/>
              <a:t>4 new </a:t>
            </a:r>
            <a:r>
              <a:rPr lang="en-US" sz="2800" dirty="0" smtClean="0"/>
              <a:t>sites </a:t>
            </a:r>
            <a:r>
              <a:rPr lang="en-US" sz="2800" dirty="0"/>
              <a:t>connected by line </a:t>
            </a:r>
            <a:r>
              <a:rPr lang="en-US" sz="2800" dirty="0" smtClean="0"/>
              <a:t>extension</a:t>
            </a:r>
            <a:endParaRPr lang="en-US" sz="2400" dirty="0"/>
          </a:p>
        </p:txBody>
      </p:sp>
      <p:pic>
        <p:nvPicPr>
          <p:cNvPr id="1026" name="Picture 2" descr="Best Electric Mowers 2020 | Battery Powered Lawn M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10" y="4585844"/>
            <a:ext cx="4069527" cy="2034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155576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8" y="456113"/>
            <a:ext cx="4127387"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4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Utility-Scale battery in Hinesburg</a:t>
            </a:r>
            <a:endParaRPr lang="en-US" sz="3400" dirty="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48918" y="2558561"/>
            <a:ext cx="3437792" cy="3853250"/>
          </a:xfrm>
        </p:spPr>
        <p:txBody>
          <a:bodyPr>
            <a:noAutofit/>
          </a:bodyPr>
          <a:lstStyle/>
          <a:p>
            <a:r>
              <a:rPr lang="en-US" sz="2800" dirty="0" smtClean="0"/>
              <a:t>1MW battery</a:t>
            </a:r>
          </a:p>
          <a:p>
            <a:r>
              <a:rPr lang="en-US" sz="2800" dirty="0" smtClean="0"/>
              <a:t>Offsets peak energy usage</a:t>
            </a:r>
          </a:p>
          <a:p>
            <a:r>
              <a:rPr lang="en-US" sz="2800" dirty="0" smtClean="0"/>
              <a:t>Savings ~$100,000 per year </a:t>
            </a:r>
            <a:endParaRPr lang="en-US" sz="2800" dirty="0"/>
          </a:p>
          <a:p>
            <a:r>
              <a:rPr lang="en-US" sz="2800" dirty="0" smtClean="0"/>
              <a:t>Developing skill set in new technology</a:t>
            </a:r>
            <a:endParaRPr lang="en-US" sz="240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0800" y="2034920"/>
            <a:ext cx="5283200" cy="3962400"/>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120942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7" y="425068"/>
            <a:ext cx="4690915" cy="8322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MISSION-FOCUSED</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3857"/>
          <a:stretch/>
        </p:blipFill>
        <p:spPr>
          <a:xfrm>
            <a:off x="4476305" y="1985043"/>
            <a:ext cx="4536830" cy="4327834"/>
          </a:xfrm>
          <a:prstGeom prst="rect">
            <a:avLst/>
          </a:prstGeom>
          <a:ln>
            <a:noFill/>
          </a:ln>
          <a:effectLst>
            <a:softEdge rad="112500"/>
          </a:effectLst>
        </p:spPr>
      </p:pic>
      <p:sp>
        <p:nvSpPr>
          <p:cNvPr id="8" name="Text Placeholder 8"/>
          <p:cNvSpPr txBox="1">
            <a:spLocks/>
          </p:cNvSpPr>
          <p:nvPr/>
        </p:nvSpPr>
        <p:spPr>
          <a:xfrm>
            <a:off x="591441" y="1884035"/>
            <a:ext cx="3411348" cy="1311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dirty="0" smtClean="0"/>
              <a:t>Vermont Electric Cooperative is a member-owned electric distribution utility that provides </a:t>
            </a:r>
            <a:r>
              <a:rPr lang="en-US" sz="2800" b="1" dirty="0" smtClean="0"/>
              <a:t>safe</a:t>
            </a:r>
            <a:r>
              <a:rPr lang="en-US" sz="2800" dirty="0" smtClean="0"/>
              <a:t>, </a:t>
            </a:r>
            <a:r>
              <a:rPr lang="en-US" sz="2800" b="1" dirty="0" smtClean="0"/>
              <a:t>affordable</a:t>
            </a:r>
            <a:r>
              <a:rPr lang="en-US" sz="2800" dirty="0" smtClean="0"/>
              <a:t> and </a:t>
            </a:r>
            <a:r>
              <a:rPr lang="en-US" sz="2800" b="1" dirty="0" smtClean="0"/>
              <a:t>reliable</a:t>
            </a:r>
            <a:r>
              <a:rPr lang="en-US" sz="2800" dirty="0" smtClean="0"/>
              <a:t> energy services to its members.</a:t>
            </a:r>
            <a:endParaRPr lang="en-US" sz="28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1019393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7" y="425068"/>
            <a:ext cx="4372551" cy="12190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Online Tools for Members</a:t>
            </a:r>
          </a:p>
        </p:txBody>
      </p:sp>
      <p:sp>
        <p:nvSpPr>
          <p:cNvPr id="9" name="Content Placeholder 2"/>
          <p:cNvSpPr>
            <a:spLocks noGrp="1"/>
          </p:cNvSpPr>
          <p:nvPr>
            <p:ph idx="1"/>
          </p:nvPr>
        </p:nvSpPr>
        <p:spPr>
          <a:xfrm>
            <a:off x="504814" y="2441433"/>
            <a:ext cx="4535019" cy="3505404"/>
          </a:xfrm>
        </p:spPr>
        <p:txBody>
          <a:bodyPr>
            <a:noAutofit/>
          </a:bodyPr>
          <a:lstStyle/>
          <a:p>
            <a:r>
              <a:rPr lang="en-US" sz="2400" b="1" dirty="0" smtClean="0"/>
              <a:t>Sign up for Smart Hub – online recurring bill payments, outage notification</a:t>
            </a:r>
          </a:p>
          <a:p>
            <a:endParaRPr lang="en-US" sz="2400" b="1" dirty="0" smtClean="0"/>
          </a:p>
          <a:p>
            <a:r>
              <a:rPr lang="en-US" sz="2400" b="1" dirty="0" smtClean="0"/>
              <a:t>Follow us on social media</a:t>
            </a:r>
          </a:p>
          <a:p>
            <a:endParaRPr lang="en-US" sz="2400" b="1" dirty="0"/>
          </a:p>
          <a:p>
            <a:endParaRPr lang="en-US" sz="2400" b="1" dirty="0" smtClean="0"/>
          </a:p>
          <a:p>
            <a:endParaRPr lang="en-US" sz="2400" b="1" dirty="0" smtClean="0"/>
          </a:p>
          <a:p>
            <a:r>
              <a:rPr lang="en-US" sz="2400" b="1" dirty="0" smtClean="0"/>
              <a:t>Change to electronic delivery of Co-op Life</a:t>
            </a:r>
          </a:p>
          <a:p>
            <a:pPr marL="0" indent="0">
              <a:buNone/>
            </a:pPr>
            <a:endParaRPr lang="en-US" sz="1900" b="1" dirty="0"/>
          </a:p>
        </p:txBody>
      </p:sp>
      <p:pic>
        <p:nvPicPr>
          <p:cNvPr id="1026" name="Picture 2" descr="Facebook Images, Stock Photos &amp; Vectors | Shuttersto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47" t="4827" r="4226" b="13745"/>
          <a:stretch/>
        </p:blipFill>
        <p:spPr bwMode="auto">
          <a:xfrm>
            <a:off x="1169377" y="4637321"/>
            <a:ext cx="1019908" cy="725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gram announces new changes to the timeline based on feedback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25" t="-1" r="14648" b="5442"/>
          <a:stretch/>
        </p:blipFill>
        <p:spPr bwMode="auto">
          <a:xfrm>
            <a:off x="2508363" y="4637321"/>
            <a:ext cx="940777" cy="7762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y twitter is irrelevant to bloggers | Matter Of Fac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218" y="4637321"/>
            <a:ext cx="770738" cy="770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astal Electric Cooperative | Walterboro, SC | Distributi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708" y="1607341"/>
            <a:ext cx="1786652" cy="12533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5989" t="1" r="2386" b="18233"/>
          <a:stretch/>
        </p:blipFill>
        <p:spPr>
          <a:xfrm>
            <a:off x="5829300" y="3185889"/>
            <a:ext cx="2980592" cy="3553402"/>
          </a:xfrm>
          <a:prstGeom prst="rect">
            <a:avLst/>
          </a:prstGeom>
          <a:ln>
            <a:noFill/>
          </a:ln>
          <a:effectLst>
            <a:softEdge rad="11250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1638353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8" y="551693"/>
            <a:ext cx="4223082" cy="9368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Broadband Feasibility Study</a:t>
            </a:r>
          </a:p>
        </p:txBody>
      </p:sp>
      <p:sp>
        <p:nvSpPr>
          <p:cNvPr id="9" name="Content Placeholder 2"/>
          <p:cNvSpPr>
            <a:spLocks noGrp="1"/>
          </p:cNvSpPr>
          <p:nvPr>
            <p:ph idx="1"/>
          </p:nvPr>
        </p:nvSpPr>
        <p:spPr>
          <a:xfrm>
            <a:off x="467805" y="2007372"/>
            <a:ext cx="8676195" cy="1808490"/>
          </a:xfrm>
        </p:spPr>
        <p:txBody>
          <a:bodyPr>
            <a:noAutofit/>
          </a:bodyPr>
          <a:lstStyle/>
          <a:p>
            <a:pPr marL="0" indent="0">
              <a:buNone/>
            </a:pPr>
            <a:r>
              <a:rPr lang="en-US" sz="2400" b="1" dirty="0" smtClean="0"/>
              <a:t>How can Vermont Electric Co-op best support broadband deployment to underserved areas in northern rural VT?</a:t>
            </a:r>
          </a:p>
          <a:p>
            <a:pPr marL="0" indent="0">
              <a:buNone/>
            </a:pPr>
            <a:endParaRPr lang="en-US" sz="2400" b="1" dirty="0"/>
          </a:p>
          <a:p>
            <a:r>
              <a:rPr lang="en-US" sz="2400" b="1" dirty="0" smtClean="0"/>
              <a:t>Vermont Broadband Innovation Grant</a:t>
            </a:r>
          </a:p>
          <a:p>
            <a:endParaRPr lang="en-US" sz="2400" b="1" dirty="0"/>
          </a:p>
          <a:p>
            <a:r>
              <a:rPr lang="en-US" sz="2400" b="1" dirty="0" smtClean="0"/>
              <a:t>Partnerships in Vermont</a:t>
            </a:r>
          </a:p>
          <a:p>
            <a:endParaRPr lang="en-US" sz="2400" b="1" dirty="0"/>
          </a:p>
          <a:p>
            <a:r>
              <a:rPr lang="en-US" sz="2400" b="1" dirty="0" smtClean="0"/>
              <a:t>How can VEC contribute?</a:t>
            </a:r>
          </a:p>
          <a:p>
            <a:pPr marL="0" indent="0">
              <a:buNone/>
            </a:pPr>
            <a:endParaRPr lang="en-US" sz="2400" b="1" dirty="0"/>
          </a:p>
          <a:p>
            <a:pPr marL="0" indent="0">
              <a:buNone/>
            </a:pPr>
            <a:endParaRPr lang="en-US" sz="2000" b="1" dirty="0" smtClean="0"/>
          </a:p>
          <a:p>
            <a:endParaRPr lang="en-US" sz="1900" b="1" dirty="0"/>
          </a:p>
        </p:txBody>
      </p:sp>
      <p:pic>
        <p:nvPicPr>
          <p:cNvPr id="2050" name="Picture 2" descr="Broadband internet access lags in Greeley, badly, and the city 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777" y="3379114"/>
            <a:ext cx="3631223" cy="2972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3794310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7" y="365910"/>
            <a:ext cx="4690915" cy="12782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Board of Directors</a:t>
            </a:r>
          </a:p>
          <a:p>
            <a:r>
              <a:rPr lang="en-US" sz="36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Election Results</a:t>
            </a:r>
          </a:p>
        </p:txBody>
      </p:sp>
      <p:sp>
        <p:nvSpPr>
          <p:cNvPr id="2" name="Content Placeholder 1"/>
          <p:cNvSpPr>
            <a:spLocks noGrp="1"/>
          </p:cNvSpPr>
          <p:nvPr>
            <p:ph idx="1"/>
          </p:nvPr>
        </p:nvSpPr>
        <p:spPr>
          <a:xfrm>
            <a:off x="1306110" y="1807173"/>
            <a:ext cx="7467443" cy="5109142"/>
          </a:xfrm>
        </p:spPr>
        <p:txBody>
          <a:bodyPr>
            <a:normAutofit fontScale="92500" lnSpcReduction="10000"/>
          </a:bodyPr>
          <a:lstStyle/>
          <a:p>
            <a:pPr marL="0" indent="0">
              <a:buNone/>
            </a:pPr>
            <a:r>
              <a:rPr lang="en-US" u="sng" dirty="0"/>
              <a:t>District 7:</a:t>
            </a:r>
            <a:endParaRPr lang="en-US" dirty="0"/>
          </a:p>
          <a:p>
            <a:pPr lvl="0"/>
            <a:r>
              <a:rPr lang="en-US" dirty="0"/>
              <a:t>Rich Goggin </a:t>
            </a:r>
            <a:r>
              <a:rPr lang="en-US" dirty="0" smtClean="0"/>
              <a:t> </a:t>
            </a:r>
            <a:r>
              <a:rPr lang="en-US" b="1" dirty="0" smtClean="0"/>
              <a:t>518</a:t>
            </a:r>
            <a:r>
              <a:rPr lang="en-US" dirty="0" smtClean="0"/>
              <a:t> votes - 100</a:t>
            </a:r>
            <a:r>
              <a:rPr lang="en-US" dirty="0"/>
              <a:t>% </a:t>
            </a:r>
            <a:r>
              <a:rPr lang="en-US" i="1" dirty="0"/>
              <a:t> </a:t>
            </a:r>
            <a:endParaRPr lang="en-US" i="1" dirty="0" smtClean="0"/>
          </a:p>
          <a:p>
            <a:pPr lvl="0"/>
            <a:endParaRPr lang="en-US" sz="1100" dirty="0"/>
          </a:p>
          <a:p>
            <a:pPr marL="0" indent="0">
              <a:buNone/>
            </a:pPr>
            <a:r>
              <a:rPr lang="en-US" u="sng" dirty="0"/>
              <a:t>East Zone At-Large:</a:t>
            </a:r>
            <a:endParaRPr lang="en-US" dirty="0"/>
          </a:p>
          <a:p>
            <a:pPr lvl="0"/>
            <a:r>
              <a:rPr lang="en-US" dirty="0"/>
              <a:t>George </a:t>
            </a:r>
            <a:r>
              <a:rPr lang="en-US" dirty="0" err="1"/>
              <a:t>Lague</a:t>
            </a:r>
            <a:r>
              <a:rPr lang="en-US" dirty="0"/>
              <a:t> </a:t>
            </a:r>
            <a:r>
              <a:rPr lang="en-US" dirty="0" smtClean="0"/>
              <a:t>	 </a:t>
            </a:r>
            <a:r>
              <a:rPr lang="en-US" b="1" dirty="0" smtClean="0"/>
              <a:t>1054</a:t>
            </a:r>
            <a:r>
              <a:rPr lang="en-US" dirty="0" smtClean="0"/>
              <a:t> </a:t>
            </a:r>
            <a:r>
              <a:rPr lang="en-US" dirty="0"/>
              <a:t>votes </a:t>
            </a:r>
            <a:r>
              <a:rPr lang="en-US" dirty="0" smtClean="0"/>
              <a:t>- 71.2%</a:t>
            </a:r>
          </a:p>
          <a:p>
            <a:pPr lvl="0"/>
            <a:r>
              <a:rPr lang="en-US" dirty="0" smtClean="0"/>
              <a:t>Normand </a:t>
            </a:r>
            <a:r>
              <a:rPr lang="en-US" dirty="0"/>
              <a:t>Raymond </a:t>
            </a:r>
            <a:r>
              <a:rPr lang="en-US" dirty="0" smtClean="0"/>
              <a:t>  </a:t>
            </a:r>
            <a:r>
              <a:rPr lang="en-US" b="1" dirty="0" smtClean="0"/>
              <a:t>426 </a:t>
            </a:r>
            <a:r>
              <a:rPr lang="en-US" dirty="0"/>
              <a:t>votes </a:t>
            </a:r>
            <a:r>
              <a:rPr lang="en-US" dirty="0" smtClean="0"/>
              <a:t>- 28.8%</a:t>
            </a:r>
          </a:p>
          <a:p>
            <a:pPr lvl="0"/>
            <a:endParaRPr lang="en-US" sz="1100" dirty="0" smtClean="0"/>
          </a:p>
          <a:p>
            <a:pPr marL="0" indent="0">
              <a:buNone/>
            </a:pPr>
            <a:r>
              <a:rPr lang="en-US" u="sng" dirty="0" smtClean="0"/>
              <a:t>West Zone </a:t>
            </a:r>
            <a:r>
              <a:rPr lang="en-US" u="sng" dirty="0"/>
              <a:t>At-Large</a:t>
            </a:r>
            <a:r>
              <a:rPr lang="en-US" u="sng" dirty="0" smtClean="0"/>
              <a:t>:</a:t>
            </a:r>
            <a:endParaRPr lang="en-US" dirty="0"/>
          </a:p>
          <a:p>
            <a:pPr lvl="0"/>
            <a:r>
              <a:rPr lang="en-US" dirty="0"/>
              <a:t>Jeff Forward </a:t>
            </a:r>
            <a:r>
              <a:rPr lang="en-US" dirty="0" smtClean="0"/>
              <a:t>  </a:t>
            </a:r>
            <a:r>
              <a:rPr lang="en-US" b="1" dirty="0" smtClean="0"/>
              <a:t>757</a:t>
            </a:r>
            <a:r>
              <a:rPr lang="en-US" dirty="0" smtClean="0"/>
              <a:t> </a:t>
            </a:r>
            <a:r>
              <a:rPr lang="en-US" dirty="0"/>
              <a:t>votes </a:t>
            </a:r>
            <a:r>
              <a:rPr lang="en-US" dirty="0" smtClean="0"/>
              <a:t>- 38.3%</a:t>
            </a:r>
            <a:endParaRPr lang="en-US" dirty="0"/>
          </a:p>
          <a:p>
            <a:r>
              <a:rPr lang="en-US" dirty="0"/>
              <a:t>Ken Hoeppner   </a:t>
            </a:r>
            <a:r>
              <a:rPr lang="en-US" b="1" dirty="0"/>
              <a:t>846</a:t>
            </a:r>
            <a:r>
              <a:rPr lang="en-US" dirty="0"/>
              <a:t> votes -  42.8%</a:t>
            </a:r>
          </a:p>
          <a:p>
            <a:pPr lvl="0"/>
            <a:r>
              <a:rPr lang="en-US" dirty="0" smtClean="0"/>
              <a:t>Bill </a:t>
            </a:r>
            <a:r>
              <a:rPr lang="en-US" dirty="0" err="1"/>
              <a:t>Karstens</a:t>
            </a:r>
            <a:r>
              <a:rPr lang="en-US" dirty="0"/>
              <a:t> </a:t>
            </a:r>
            <a:r>
              <a:rPr lang="en-US" dirty="0" smtClean="0"/>
              <a:t>  </a:t>
            </a:r>
            <a:r>
              <a:rPr lang="en-US" b="1" dirty="0" smtClean="0"/>
              <a:t>372 </a:t>
            </a:r>
            <a:r>
              <a:rPr lang="en-US" dirty="0"/>
              <a:t>votes </a:t>
            </a:r>
            <a:r>
              <a:rPr lang="en-US" dirty="0" smtClean="0"/>
              <a:t>- 18.8</a:t>
            </a:r>
            <a:r>
              <a:rPr lang="en-US" dirty="0"/>
              <a:t>% </a:t>
            </a:r>
            <a:endParaRPr lang="en-US"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2215587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p:cNvSpPr txBox="1">
            <a:spLocks/>
          </p:cNvSpPr>
          <p:nvPr/>
        </p:nvSpPr>
        <p:spPr>
          <a:xfrm>
            <a:off x="348918" y="531084"/>
            <a:ext cx="4690915" cy="12071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Bylaw Change</a:t>
            </a:r>
          </a:p>
          <a:p>
            <a:r>
              <a:rPr lang="en-US" sz="4000" dirty="0" smtClean="0">
                <a:ln>
                  <a:solidFill>
                    <a:schemeClr val="tx1"/>
                  </a:solidFill>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Approved </a:t>
            </a:r>
          </a:p>
        </p:txBody>
      </p:sp>
      <p:sp>
        <p:nvSpPr>
          <p:cNvPr id="2" name="Content Placeholder 1"/>
          <p:cNvSpPr>
            <a:spLocks noGrp="1"/>
          </p:cNvSpPr>
          <p:nvPr>
            <p:ph idx="1"/>
          </p:nvPr>
        </p:nvSpPr>
        <p:spPr>
          <a:xfrm>
            <a:off x="348918" y="1573012"/>
            <a:ext cx="8252772" cy="5109142"/>
          </a:xfrm>
        </p:spPr>
        <p:txBody>
          <a:bodyPr>
            <a:normAutofit/>
          </a:bodyPr>
          <a:lstStyle/>
          <a:p>
            <a:pPr marL="0" indent="0">
              <a:buNone/>
            </a:pPr>
            <a:endParaRPr lang="en-US" dirty="0"/>
          </a:p>
          <a:p>
            <a:pPr marL="0" indent="0">
              <a:buNone/>
            </a:pPr>
            <a:r>
              <a:rPr lang="en-US" dirty="0" smtClean="0"/>
              <a:t>Amends Article </a:t>
            </a:r>
            <a:r>
              <a:rPr lang="en-US" dirty="0"/>
              <a:t>V, Section 6 </a:t>
            </a:r>
            <a:r>
              <a:rPr lang="en-US" dirty="0" smtClean="0"/>
              <a:t>to allow Directors to vote and receive compensation when partici</a:t>
            </a:r>
            <a:r>
              <a:rPr lang="en-US" dirty="0"/>
              <a:t>p</a:t>
            </a:r>
            <a:r>
              <a:rPr lang="en-US" dirty="0" smtClean="0"/>
              <a:t>ating in a regular Board meeting via phone or videoconference. </a:t>
            </a:r>
          </a:p>
          <a:p>
            <a:pPr marL="0" indent="0">
              <a:buNone/>
            </a:pPr>
            <a:r>
              <a:rPr lang="en-US" dirty="0"/>
              <a:t> </a:t>
            </a:r>
          </a:p>
          <a:p>
            <a:r>
              <a:rPr lang="en-US" dirty="0"/>
              <a:t>There were </a:t>
            </a:r>
            <a:r>
              <a:rPr lang="en-US" b="1" dirty="0"/>
              <a:t>3037</a:t>
            </a:r>
            <a:r>
              <a:rPr lang="en-US" dirty="0"/>
              <a:t> votes in favor.</a:t>
            </a:r>
          </a:p>
          <a:p>
            <a:r>
              <a:rPr lang="en-US" dirty="0"/>
              <a:t>There were </a:t>
            </a:r>
            <a:r>
              <a:rPr lang="en-US" b="1" dirty="0"/>
              <a:t>295</a:t>
            </a:r>
            <a:r>
              <a:rPr lang="en-US" dirty="0"/>
              <a:t> votes opposed.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327986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921" y="3637759"/>
            <a:ext cx="5612915" cy="7280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a:ext>
            </a:extLst>
          </a:blip>
          <a:srcRect/>
          <a:stretch/>
        </p:blipFill>
        <p:spPr>
          <a:xfrm>
            <a:off x="22378" y="49568"/>
            <a:ext cx="9144000" cy="3952235"/>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3566" y="3949551"/>
            <a:ext cx="4288441" cy="1517449"/>
          </a:xfrm>
          <a:prstGeom prst="rect">
            <a:avLst/>
          </a:prstGeom>
        </p:spPr>
      </p:pic>
      <p:sp>
        <p:nvSpPr>
          <p:cNvPr id="5" name="Title 1"/>
          <p:cNvSpPr txBox="1">
            <a:spLocks/>
          </p:cNvSpPr>
          <p:nvPr/>
        </p:nvSpPr>
        <p:spPr>
          <a:xfrm>
            <a:off x="1640541" y="5467000"/>
            <a:ext cx="5814490"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smtClean="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TREASURER’S REPORT</a:t>
            </a:r>
            <a:endParaRPr lang="en-US" sz="3600" dirty="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25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Title 1"/>
          <p:cNvSpPr txBox="1">
            <a:spLocks/>
          </p:cNvSpPr>
          <p:nvPr/>
        </p:nvSpPr>
        <p:spPr>
          <a:xfrm>
            <a:off x="348918" y="425068"/>
            <a:ext cx="4127387"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STRONG FINANCIAL RATING</a:t>
            </a:r>
            <a:endParaRPr lang="en-US" dirty="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32955" y="2092362"/>
            <a:ext cx="7886700" cy="4113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	</a:t>
            </a:r>
            <a:r>
              <a:rPr lang="en-US" sz="3600" dirty="0" smtClean="0"/>
              <a:t>Standard &amp; Poor’s </a:t>
            </a:r>
          </a:p>
          <a:p>
            <a:pPr marL="0" indent="0">
              <a:buNone/>
            </a:pPr>
            <a:r>
              <a:rPr lang="en-US" sz="3600" dirty="0" smtClean="0"/>
              <a:t>	A+ with stable outlook</a:t>
            </a:r>
          </a:p>
          <a:p>
            <a:pPr marL="0" indent="0">
              <a:buNone/>
            </a:pPr>
            <a:endParaRPr lang="en-US" dirty="0" smtClean="0"/>
          </a:p>
          <a:p>
            <a:endParaRPr lang="en-US" sz="1200" dirty="0" smtClean="0"/>
          </a:p>
          <a:p>
            <a:pPr marL="0" indent="0" algn="ctr">
              <a:buNone/>
            </a:pPr>
            <a:r>
              <a:rPr lang="en-US" dirty="0" smtClean="0"/>
              <a:t>Independent auditors reviewed and confirmed VEC 2019 financial results</a:t>
            </a:r>
          </a:p>
          <a:p>
            <a:pPr marL="0" indent="0">
              <a:buFont typeface="Arial" panose="020B0604020202020204" pitchFamily="34" charset="0"/>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637" y="1814682"/>
            <a:ext cx="1679331" cy="167933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3533119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Title 1"/>
          <p:cNvSpPr txBox="1">
            <a:spLocks/>
          </p:cNvSpPr>
          <p:nvPr/>
        </p:nvSpPr>
        <p:spPr>
          <a:xfrm>
            <a:off x="348918" y="425068"/>
            <a:ext cx="4127387"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2019 FINANCIAL RESULTS</a:t>
            </a:r>
            <a:endParaRPr lang="en-US" dirty="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628650" y="2030633"/>
            <a:ext cx="7886700" cy="1468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$77.1 Million operating revenues</a:t>
            </a:r>
          </a:p>
          <a:p>
            <a:r>
              <a:rPr lang="en-US" dirty="0"/>
              <a:t>$4.4 Million Net Income</a:t>
            </a:r>
          </a:p>
          <a:p>
            <a:pPr marL="0" indent="0">
              <a:buFont typeface="Arial" panose="020B0604020202020204" pitchFamily="34" charset="0"/>
              <a:buNone/>
            </a:pP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
        <p:nvSpPr>
          <p:cNvPr id="11" name="Content Placeholder 2"/>
          <p:cNvSpPr txBox="1">
            <a:spLocks/>
          </p:cNvSpPr>
          <p:nvPr/>
        </p:nvSpPr>
        <p:spPr>
          <a:xfrm>
            <a:off x="4897315" y="3351716"/>
            <a:ext cx="4246685" cy="29975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marL="0" indent="0">
              <a:buNone/>
            </a:pPr>
            <a:r>
              <a:rPr lang="en-US" dirty="0"/>
              <a:t>Between 2013 and 2019 VEC has returned nearly $6.5 Million of patronage capital to members</a:t>
            </a:r>
          </a:p>
          <a:p>
            <a:pPr marL="0" indent="0">
              <a:buFont typeface="Arial" panose="020B0604020202020204" pitchFamily="34" charse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25" y="3544767"/>
            <a:ext cx="4562610" cy="3041740"/>
          </a:xfrm>
          <a:prstGeom prst="rect">
            <a:avLst/>
          </a:prstGeom>
          <a:ln>
            <a:noFill/>
          </a:ln>
          <a:effectLst>
            <a:softEdge rad="112500"/>
          </a:effectLst>
        </p:spPr>
      </p:pic>
    </p:spTree>
    <p:extLst>
      <p:ext uri="{BB962C8B-B14F-4D97-AF65-F5344CB8AC3E}">
        <p14:creationId xmlns:p14="http://schemas.microsoft.com/office/powerpoint/2010/main" val="168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Title 1"/>
          <p:cNvSpPr txBox="1">
            <a:spLocks/>
          </p:cNvSpPr>
          <p:nvPr/>
        </p:nvSpPr>
        <p:spPr>
          <a:xfrm>
            <a:off x="418187" y="456113"/>
            <a:ext cx="4012067"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LOW RATE INCREASES</a:t>
            </a:r>
            <a:endParaRPr lang="en-US" dirty="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99448" y="2223825"/>
            <a:ext cx="8647967" cy="40855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Tree>
    <p:extLst>
      <p:ext uri="{BB962C8B-B14F-4D97-AF65-F5344CB8AC3E}">
        <p14:creationId xmlns:p14="http://schemas.microsoft.com/office/powerpoint/2010/main" val="334974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72138" y="431795"/>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5" name="Title 1"/>
          <p:cNvSpPr txBox="1">
            <a:spLocks/>
          </p:cNvSpPr>
          <p:nvPr/>
        </p:nvSpPr>
        <p:spPr>
          <a:xfrm>
            <a:off x="348918" y="425068"/>
            <a:ext cx="4127387" cy="103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smtClean="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2019 FINANCIAL RESULTS</a:t>
            </a:r>
            <a:endParaRPr lang="en-US" dirty="0">
              <a:ln>
                <a:solidFill>
                  <a:prstClr val="black"/>
                </a:solidFill>
              </a:ln>
              <a:solidFill>
                <a:prstClr val="black"/>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540" y="431024"/>
            <a:ext cx="2454115" cy="868380"/>
          </a:xfrm>
          <a:prstGeom prst="rect">
            <a:avLst/>
          </a:prstGeom>
        </p:spPr>
      </p:pic>
      <p:sp>
        <p:nvSpPr>
          <p:cNvPr id="11" name="Content Placeholder 2"/>
          <p:cNvSpPr>
            <a:spLocks noGrp="1"/>
          </p:cNvSpPr>
          <p:nvPr>
            <p:ph idx="1"/>
          </p:nvPr>
        </p:nvSpPr>
        <p:spPr>
          <a:xfrm>
            <a:off x="532955" y="2089395"/>
            <a:ext cx="3643391" cy="4056428"/>
          </a:xfrm>
        </p:spPr>
        <p:txBody>
          <a:bodyPr>
            <a:normAutofit/>
          </a:bodyPr>
          <a:lstStyle/>
          <a:p>
            <a:r>
              <a:rPr lang="en-US" dirty="0" smtClean="0"/>
              <a:t>Capital Investments in 2019: $11.7 Million</a:t>
            </a:r>
          </a:p>
          <a:p>
            <a:r>
              <a:rPr lang="en-US" dirty="0" smtClean="0"/>
              <a:t>Operating Expenses in 2019: $76.6 Million</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47451" y="2340464"/>
            <a:ext cx="4739054" cy="3554291"/>
          </a:xfrm>
          <a:prstGeom prst="rect">
            <a:avLst/>
          </a:prstGeom>
          <a:ln>
            <a:noFill/>
          </a:ln>
          <a:effectLst>
            <a:softEdge rad="112500"/>
          </a:effectLst>
        </p:spPr>
      </p:pic>
    </p:spTree>
    <p:extLst>
      <p:ext uri="{BB962C8B-B14F-4D97-AF65-F5344CB8AC3E}">
        <p14:creationId xmlns:p14="http://schemas.microsoft.com/office/powerpoint/2010/main" val="3481491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921" y="4684043"/>
            <a:ext cx="5612915" cy="7280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a:ext>
            </a:extLst>
          </a:blip>
          <a:srcRect/>
          <a:stretch/>
        </p:blipFill>
        <p:spPr>
          <a:xfrm>
            <a:off x="0" y="1122222"/>
            <a:ext cx="9213669" cy="3750765"/>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3566" y="4995835"/>
            <a:ext cx="4288441" cy="1517449"/>
          </a:xfrm>
          <a:prstGeom prst="rect">
            <a:avLst/>
          </a:prstGeom>
        </p:spPr>
      </p:pic>
    </p:spTree>
    <p:extLst>
      <p:ext uri="{BB962C8B-B14F-4D97-AF65-F5344CB8AC3E}">
        <p14:creationId xmlns:p14="http://schemas.microsoft.com/office/powerpoint/2010/main" val="344068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138" y="456112"/>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03" y="182810"/>
            <a:ext cx="3585659" cy="1268772"/>
          </a:xfrm>
          <a:prstGeom prst="rect">
            <a:avLst/>
          </a:prstGeom>
        </p:spPr>
      </p:pic>
      <p:sp>
        <p:nvSpPr>
          <p:cNvPr id="14" name="TextBox 13"/>
          <p:cNvSpPr txBox="1"/>
          <p:nvPr/>
        </p:nvSpPr>
        <p:spPr>
          <a:xfrm>
            <a:off x="55901" y="3139338"/>
            <a:ext cx="1269573" cy="584775"/>
          </a:xfrm>
          <a:prstGeom prst="rect">
            <a:avLst/>
          </a:prstGeom>
          <a:noFill/>
        </p:spPr>
        <p:txBody>
          <a:bodyPr wrap="square" rtlCol="0">
            <a:spAutoFit/>
          </a:bodyPr>
          <a:lstStyle/>
          <a:p>
            <a:pPr algn="ctr"/>
            <a:r>
              <a:rPr lang="en-US" sz="1600" dirty="0" smtClean="0"/>
              <a:t>Don Worth</a:t>
            </a:r>
          </a:p>
          <a:p>
            <a:pPr algn="ctr"/>
            <a:r>
              <a:rPr lang="en-US" sz="1600" dirty="0" smtClean="0"/>
              <a:t>District 1</a:t>
            </a:r>
            <a:endParaRPr lang="en-US" sz="1600" dirty="0"/>
          </a:p>
        </p:txBody>
      </p:sp>
      <p:sp>
        <p:nvSpPr>
          <p:cNvPr id="17" name="TextBox 16"/>
          <p:cNvSpPr txBox="1"/>
          <p:nvPr/>
        </p:nvSpPr>
        <p:spPr>
          <a:xfrm>
            <a:off x="1563806" y="3117135"/>
            <a:ext cx="1269573" cy="830997"/>
          </a:xfrm>
          <a:prstGeom prst="rect">
            <a:avLst/>
          </a:prstGeom>
          <a:noFill/>
        </p:spPr>
        <p:txBody>
          <a:bodyPr wrap="square" rtlCol="0">
            <a:spAutoFit/>
          </a:bodyPr>
          <a:lstStyle/>
          <a:p>
            <a:pPr algn="ctr"/>
            <a:r>
              <a:rPr lang="en-US" sz="1600" dirty="0" smtClean="0"/>
              <a:t>John Ward</a:t>
            </a:r>
          </a:p>
          <a:p>
            <a:pPr algn="ctr"/>
            <a:r>
              <a:rPr lang="en-US" sz="1600" dirty="0" smtClean="0"/>
              <a:t>District 2</a:t>
            </a:r>
          </a:p>
          <a:p>
            <a:pPr algn="ctr"/>
            <a:r>
              <a:rPr lang="en-US" sz="1400" dirty="0" smtClean="0"/>
              <a:t>Treasurer</a:t>
            </a:r>
            <a:endParaRPr lang="en-US" sz="1400" dirty="0"/>
          </a:p>
        </p:txBody>
      </p:sp>
      <p:sp>
        <p:nvSpPr>
          <p:cNvPr id="18" name="TextBox 17"/>
          <p:cNvSpPr txBox="1"/>
          <p:nvPr/>
        </p:nvSpPr>
        <p:spPr>
          <a:xfrm>
            <a:off x="2882077" y="3107912"/>
            <a:ext cx="1780068" cy="830997"/>
          </a:xfrm>
          <a:prstGeom prst="rect">
            <a:avLst/>
          </a:prstGeom>
          <a:noFill/>
        </p:spPr>
        <p:txBody>
          <a:bodyPr wrap="square" rtlCol="0">
            <a:spAutoFit/>
          </a:bodyPr>
          <a:lstStyle/>
          <a:p>
            <a:pPr algn="ctr"/>
            <a:r>
              <a:rPr lang="en-US" sz="1600" dirty="0" smtClean="0"/>
              <a:t>Carol Maroni</a:t>
            </a:r>
          </a:p>
          <a:p>
            <a:pPr algn="ctr"/>
            <a:r>
              <a:rPr lang="en-US" sz="1600" dirty="0" smtClean="0"/>
              <a:t>District 3</a:t>
            </a:r>
          </a:p>
          <a:p>
            <a:pPr algn="ctr"/>
            <a:r>
              <a:rPr lang="en-US" sz="1400" dirty="0" smtClean="0"/>
              <a:t>2</a:t>
            </a:r>
            <a:r>
              <a:rPr lang="en-US" sz="1400" baseline="30000" dirty="0" smtClean="0"/>
              <a:t>nd</a:t>
            </a:r>
            <a:r>
              <a:rPr lang="en-US" sz="1400" dirty="0" smtClean="0"/>
              <a:t> Vice President</a:t>
            </a:r>
            <a:endParaRPr lang="en-US" sz="1400" dirty="0"/>
          </a:p>
        </p:txBody>
      </p:sp>
      <p:sp>
        <p:nvSpPr>
          <p:cNvPr id="19" name="TextBox 18"/>
          <p:cNvSpPr txBox="1"/>
          <p:nvPr/>
        </p:nvSpPr>
        <p:spPr>
          <a:xfrm>
            <a:off x="4471873" y="3128739"/>
            <a:ext cx="1619079" cy="830997"/>
          </a:xfrm>
          <a:prstGeom prst="rect">
            <a:avLst/>
          </a:prstGeom>
          <a:noFill/>
        </p:spPr>
        <p:txBody>
          <a:bodyPr wrap="square" rtlCol="0">
            <a:spAutoFit/>
          </a:bodyPr>
          <a:lstStyle/>
          <a:p>
            <a:pPr algn="ctr"/>
            <a:r>
              <a:rPr lang="en-US" sz="1600" dirty="0" smtClean="0"/>
              <a:t>Mark Woodward</a:t>
            </a:r>
          </a:p>
          <a:p>
            <a:pPr algn="ctr"/>
            <a:r>
              <a:rPr lang="en-US" sz="1600" dirty="0" smtClean="0"/>
              <a:t>District 4</a:t>
            </a:r>
          </a:p>
          <a:p>
            <a:pPr algn="ctr"/>
            <a:r>
              <a:rPr lang="en-US" sz="1400" dirty="0" smtClean="0"/>
              <a:t>Secretary</a:t>
            </a:r>
            <a:endParaRPr lang="en-US" sz="1400"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8642" b="18460"/>
          <a:stretch/>
        </p:blipFill>
        <p:spPr>
          <a:xfrm>
            <a:off x="168873" y="1894579"/>
            <a:ext cx="1221002" cy="1253487"/>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0572" t="19848" r="32857" b="31736"/>
          <a:stretch/>
        </p:blipFill>
        <p:spPr>
          <a:xfrm>
            <a:off x="1630122" y="1894580"/>
            <a:ext cx="1251473" cy="1253486"/>
          </a:xfrm>
          <a:prstGeom prst="rect">
            <a:avLst/>
          </a:prstGeom>
        </p:spPr>
      </p:pic>
      <p:sp>
        <p:nvSpPr>
          <p:cNvPr id="22" name="TextBox 21"/>
          <p:cNvSpPr txBox="1"/>
          <p:nvPr/>
        </p:nvSpPr>
        <p:spPr>
          <a:xfrm>
            <a:off x="5963348" y="3137625"/>
            <a:ext cx="1763949" cy="584775"/>
          </a:xfrm>
          <a:prstGeom prst="rect">
            <a:avLst/>
          </a:prstGeom>
          <a:noFill/>
        </p:spPr>
        <p:txBody>
          <a:bodyPr wrap="square" rtlCol="0">
            <a:spAutoFit/>
          </a:bodyPr>
          <a:lstStyle/>
          <a:p>
            <a:pPr algn="ctr"/>
            <a:r>
              <a:rPr lang="en-US" sz="1600" dirty="0" smtClean="0"/>
              <a:t>Charlie Van Winkle</a:t>
            </a:r>
          </a:p>
          <a:p>
            <a:pPr algn="ctr"/>
            <a:r>
              <a:rPr lang="en-US" sz="1600" dirty="0" smtClean="0"/>
              <a:t>District 5</a:t>
            </a:r>
          </a:p>
        </p:txBody>
      </p:sp>
      <p:sp>
        <p:nvSpPr>
          <p:cNvPr id="23" name="TextBox 22"/>
          <p:cNvSpPr txBox="1"/>
          <p:nvPr/>
        </p:nvSpPr>
        <p:spPr>
          <a:xfrm>
            <a:off x="-162039" y="5502249"/>
            <a:ext cx="1780068" cy="830997"/>
          </a:xfrm>
          <a:prstGeom prst="rect">
            <a:avLst/>
          </a:prstGeom>
          <a:noFill/>
        </p:spPr>
        <p:txBody>
          <a:bodyPr wrap="square" rtlCol="0">
            <a:spAutoFit/>
          </a:bodyPr>
          <a:lstStyle/>
          <a:p>
            <a:pPr algn="ctr"/>
            <a:r>
              <a:rPr lang="en-US" sz="1600" dirty="0" smtClean="0"/>
              <a:t>Rich Goggin</a:t>
            </a:r>
          </a:p>
          <a:p>
            <a:pPr algn="ctr"/>
            <a:r>
              <a:rPr lang="en-US" sz="1600" dirty="0" smtClean="0"/>
              <a:t>District 7</a:t>
            </a:r>
          </a:p>
          <a:p>
            <a:pPr algn="ctr"/>
            <a:r>
              <a:rPr lang="en-US" sz="1400" dirty="0" smtClean="0"/>
              <a:t>President</a:t>
            </a:r>
            <a:endParaRPr lang="en-US" sz="1400" dirty="0"/>
          </a:p>
        </p:txBody>
      </p:sp>
      <p:sp>
        <p:nvSpPr>
          <p:cNvPr id="24" name="TextBox 23"/>
          <p:cNvSpPr txBox="1"/>
          <p:nvPr/>
        </p:nvSpPr>
        <p:spPr>
          <a:xfrm>
            <a:off x="7392155" y="3148066"/>
            <a:ext cx="1780068" cy="830997"/>
          </a:xfrm>
          <a:prstGeom prst="rect">
            <a:avLst/>
          </a:prstGeom>
          <a:noFill/>
        </p:spPr>
        <p:txBody>
          <a:bodyPr wrap="square" rtlCol="0">
            <a:spAutoFit/>
          </a:bodyPr>
          <a:lstStyle/>
          <a:p>
            <a:pPr algn="ctr"/>
            <a:r>
              <a:rPr lang="en-US" sz="1600" dirty="0" smtClean="0"/>
              <a:t>Paul Lambert</a:t>
            </a:r>
          </a:p>
          <a:p>
            <a:pPr algn="ctr"/>
            <a:r>
              <a:rPr lang="en-US" sz="1600" dirty="0" smtClean="0"/>
              <a:t>District 6</a:t>
            </a:r>
          </a:p>
          <a:p>
            <a:pPr algn="ctr"/>
            <a:r>
              <a:rPr lang="en-US" sz="1400" dirty="0" smtClean="0"/>
              <a:t>1</a:t>
            </a:r>
            <a:r>
              <a:rPr lang="en-US" sz="1400" baseline="30000" dirty="0" smtClean="0"/>
              <a:t>st</a:t>
            </a:r>
            <a:r>
              <a:rPr lang="en-US" sz="1400" dirty="0" smtClean="0"/>
              <a:t> Vice President</a:t>
            </a:r>
            <a:endParaRPr lang="en-US" sz="1400"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0670" y="1894578"/>
            <a:ext cx="1300721" cy="1291421"/>
          </a:xfrm>
          <a:prstGeom prst="rect">
            <a:avLst/>
          </a:prstGeom>
        </p:spPr>
      </p:pic>
      <p:sp>
        <p:nvSpPr>
          <p:cNvPr id="26" name="TextBox 25"/>
          <p:cNvSpPr txBox="1"/>
          <p:nvPr/>
        </p:nvSpPr>
        <p:spPr>
          <a:xfrm>
            <a:off x="4862131" y="948662"/>
            <a:ext cx="4294251" cy="584775"/>
          </a:xfrm>
          <a:prstGeom prst="rect">
            <a:avLst/>
          </a:prstGeom>
          <a:noFill/>
        </p:spPr>
        <p:txBody>
          <a:bodyPr wrap="square" rtlCol="0">
            <a:spAutoFit/>
          </a:bodyPr>
          <a:lstStyle/>
          <a:p>
            <a:r>
              <a:rPr lang="en-US" sz="3200" dirty="0" smtClean="0"/>
              <a:t>2019 Board of Directors</a:t>
            </a:r>
            <a:endParaRPr lang="en-US" sz="3200" dirty="0"/>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6890" y="1894578"/>
            <a:ext cx="1191056" cy="1295173"/>
          </a:xfrm>
          <a:prstGeom prst="rect">
            <a:avLst/>
          </a:prstGeom>
        </p:spPr>
      </p:pic>
      <p:sp>
        <p:nvSpPr>
          <p:cNvPr id="28" name="TextBox 27"/>
          <p:cNvSpPr txBox="1"/>
          <p:nvPr/>
        </p:nvSpPr>
        <p:spPr>
          <a:xfrm>
            <a:off x="1481925" y="5636592"/>
            <a:ext cx="1780068" cy="338554"/>
          </a:xfrm>
          <a:prstGeom prst="rect">
            <a:avLst/>
          </a:prstGeom>
          <a:noFill/>
        </p:spPr>
        <p:txBody>
          <a:bodyPr wrap="square" rtlCol="0">
            <a:spAutoFit/>
          </a:bodyPr>
          <a:lstStyle/>
          <a:p>
            <a:pPr algn="ctr"/>
            <a:r>
              <a:rPr lang="en-US" sz="1600" dirty="0" smtClean="0"/>
              <a:t>Jody </a:t>
            </a:r>
            <a:r>
              <a:rPr lang="en-US" sz="1600" dirty="0" err="1" smtClean="0"/>
              <a:t>Dunklee</a:t>
            </a:r>
            <a:endParaRPr lang="en-US" sz="1600" dirty="0" smtClean="0"/>
          </a:p>
        </p:txBody>
      </p:sp>
      <p:sp>
        <p:nvSpPr>
          <p:cNvPr id="29" name="TextBox 28"/>
          <p:cNvSpPr txBox="1"/>
          <p:nvPr/>
        </p:nvSpPr>
        <p:spPr>
          <a:xfrm>
            <a:off x="2944578" y="5616876"/>
            <a:ext cx="1780068" cy="338554"/>
          </a:xfrm>
          <a:prstGeom prst="rect">
            <a:avLst/>
          </a:prstGeom>
          <a:noFill/>
        </p:spPr>
        <p:txBody>
          <a:bodyPr wrap="square" rtlCol="0">
            <a:spAutoFit/>
          </a:bodyPr>
          <a:lstStyle/>
          <a:p>
            <a:pPr algn="ctr"/>
            <a:r>
              <a:rPr lang="en-US" sz="1600" dirty="0" smtClean="0"/>
              <a:t>Ken Hoeppner</a:t>
            </a:r>
          </a:p>
        </p:txBody>
      </p:sp>
      <p:sp>
        <p:nvSpPr>
          <p:cNvPr id="30" name="TextBox 29"/>
          <p:cNvSpPr txBox="1"/>
          <p:nvPr/>
        </p:nvSpPr>
        <p:spPr>
          <a:xfrm>
            <a:off x="5824578" y="5636592"/>
            <a:ext cx="1780068" cy="338554"/>
          </a:xfrm>
          <a:prstGeom prst="rect">
            <a:avLst/>
          </a:prstGeom>
          <a:noFill/>
        </p:spPr>
        <p:txBody>
          <a:bodyPr wrap="square" rtlCol="0">
            <a:spAutoFit/>
          </a:bodyPr>
          <a:lstStyle/>
          <a:p>
            <a:pPr algn="ctr"/>
            <a:r>
              <a:rPr lang="en-US" sz="1600" dirty="0"/>
              <a:t>Thomas </a:t>
            </a:r>
            <a:r>
              <a:rPr lang="en-US" sz="1600" dirty="0" smtClean="0"/>
              <a:t>Bailey</a:t>
            </a:r>
            <a:endParaRPr lang="en-US" sz="1600" dirty="0"/>
          </a:p>
        </p:txBody>
      </p:sp>
      <p:sp>
        <p:nvSpPr>
          <p:cNvPr id="31" name="TextBox 30"/>
          <p:cNvSpPr txBox="1"/>
          <p:nvPr/>
        </p:nvSpPr>
        <p:spPr>
          <a:xfrm>
            <a:off x="7376314" y="5621853"/>
            <a:ext cx="1780068" cy="338554"/>
          </a:xfrm>
          <a:prstGeom prst="rect">
            <a:avLst/>
          </a:prstGeom>
          <a:noFill/>
        </p:spPr>
        <p:txBody>
          <a:bodyPr wrap="square" rtlCol="0">
            <a:spAutoFit/>
          </a:bodyPr>
          <a:lstStyle/>
          <a:p>
            <a:pPr algn="ctr"/>
            <a:r>
              <a:rPr lang="en-US" sz="1600" dirty="0" smtClean="0"/>
              <a:t>George </a:t>
            </a:r>
            <a:r>
              <a:rPr lang="en-US" sz="1600" dirty="0" err="1" smtClean="0"/>
              <a:t>Lague</a:t>
            </a:r>
            <a:endParaRPr lang="en-US" sz="1600" dirty="0"/>
          </a:p>
        </p:txBody>
      </p:sp>
      <p:sp>
        <p:nvSpPr>
          <p:cNvPr id="32" name="TextBox 31"/>
          <p:cNvSpPr txBox="1"/>
          <p:nvPr/>
        </p:nvSpPr>
        <p:spPr>
          <a:xfrm>
            <a:off x="4395108" y="5597027"/>
            <a:ext cx="1780068" cy="338554"/>
          </a:xfrm>
          <a:prstGeom prst="rect">
            <a:avLst/>
          </a:prstGeom>
          <a:noFill/>
        </p:spPr>
        <p:txBody>
          <a:bodyPr wrap="square" rtlCol="0">
            <a:spAutoFit/>
          </a:bodyPr>
          <a:lstStyle/>
          <a:p>
            <a:pPr algn="ctr"/>
            <a:r>
              <a:rPr lang="en-US" sz="1600" dirty="0" smtClean="0"/>
              <a:t>Rich Westman</a:t>
            </a: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5585" y="4293256"/>
            <a:ext cx="1208993" cy="1208993"/>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2716" r="37140" b="39543"/>
          <a:stretch/>
        </p:blipFill>
        <p:spPr>
          <a:xfrm>
            <a:off x="6206354" y="1894579"/>
            <a:ext cx="1185801" cy="1258400"/>
          </a:xfrm>
          <a:prstGeom prst="rect">
            <a:avLst/>
          </a:prstGeom>
        </p:spPr>
      </p:pic>
      <p:sp>
        <p:nvSpPr>
          <p:cNvPr id="27" name="TextBox 26"/>
          <p:cNvSpPr txBox="1"/>
          <p:nvPr/>
        </p:nvSpPr>
        <p:spPr>
          <a:xfrm>
            <a:off x="2821510" y="6238442"/>
            <a:ext cx="1780068" cy="338554"/>
          </a:xfrm>
          <a:prstGeom prst="rect">
            <a:avLst/>
          </a:prstGeom>
          <a:noFill/>
        </p:spPr>
        <p:txBody>
          <a:bodyPr wrap="square" rtlCol="0">
            <a:spAutoFit/>
          </a:bodyPr>
          <a:lstStyle/>
          <a:p>
            <a:pPr algn="ctr"/>
            <a:r>
              <a:rPr lang="en-US" sz="1600" dirty="0" smtClean="0"/>
              <a:t>West Zone At-large</a:t>
            </a:r>
          </a:p>
        </p:txBody>
      </p:sp>
      <p:sp>
        <p:nvSpPr>
          <p:cNvPr id="34" name="TextBox 33"/>
          <p:cNvSpPr txBox="1"/>
          <p:nvPr/>
        </p:nvSpPr>
        <p:spPr>
          <a:xfrm>
            <a:off x="6586345" y="6238442"/>
            <a:ext cx="1780068" cy="338554"/>
          </a:xfrm>
          <a:prstGeom prst="rect">
            <a:avLst/>
          </a:prstGeom>
          <a:noFill/>
        </p:spPr>
        <p:txBody>
          <a:bodyPr wrap="square" rtlCol="0">
            <a:spAutoFit/>
          </a:bodyPr>
          <a:lstStyle/>
          <a:p>
            <a:pPr algn="ctr"/>
            <a:r>
              <a:rPr lang="en-US" sz="1600" dirty="0" smtClean="0"/>
              <a:t>East </a:t>
            </a:r>
            <a:r>
              <a:rPr lang="en-US" sz="1600" dirty="0"/>
              <a:t>Zone At-large</a:t>
            </a:r>
          </a:p>
        </p:txBody>
      </p:sp>
      <p:sp>
        <p:nvSpPr>
          <p:cNvPr id="3" name="Right Brace 2"/>
          <p:cNvSpPr/>
          <p:nvPr/>
        </p:nvSpPr>
        <p:spPr>
          <a:xfrm rot="5400000">
            <a:off x="3770095" y="4552755"/>
            <a:ext cx="223733" cy="3068515"/>
          </a:xfrm>
          <a:prstGeom prst="rightBrace">
            <a:avLst>
              <a:gd name="adj1" fmla="val 8333"/>
              <a:gd name="adj2" fmla="val 525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336292" y="5072740"/>
            <a:ext cx="280173" cy="2055993"/>
          </a:xfrm>
          <a:prstGeom prst="rightBrace">
            <a:avLst>
              <a:gd name="adj1" fmla="val 8333"/>
              <a:gd name="adj2" fmla="val 525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19209" t="2125" r="25010" b="47966"/>
          <a:stretch/>
        </p:blipFill>
        <p:spPr>
          <a:xfrm>
            <a:off x="7688176" y="1915624"/>
            <a:ext cx="1371600" cy="1227221"/>
          </a:xfrm>
          <a:prstGeom prst="rect">
            <a:avLst/>
          </a:prstGeom>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l="4650" r="6094"/>
          <a:stretch/>
        </p:blipFill>
        <p:spPr>
          <a:xfrm>
            <a:off x="3170670" y="4318390"/>
            <a:ext cx="1365083" cy="1261018"/>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b="9649"/>
          <a:stretch/>
        </p:blipFill>
        <p:spPr>
          <a:xfrm>
            <a:off x="4819879" y="4293256"/>
            <a:ext cx="1039876" cy="1311105"/>
          </a:xfrm>
          <a:prstGeom prst="rect">
            <a:avLst/>
          </a:prstGeom>
        </p:spPr>
      </p:pic>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l="9235" t="11580" r="7344" b="30526"/>
          <a:stretch/>
        </p:blipFill>
        <p:spPr>
          <a:xfrm>
            <a:off x="6125077" y="4303120"/>
            <a:ext cx="1311430" cy="1365211"/>
          </a:xfrm>
          <a:prstGeom prst="rect">
            <a:avLst/>
          </a:prstGeom>
        </p:spPr>
      </p:pic>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l="7554" r="6284"/>
          <a:stretch/>
        </p:blipFill>
        <p:spPr>
          <a:xfrm>
            <a:off x="7694897" y="4364847"/>
            <a:ext cx="1364879" cy="1271746"/>
          </a:xfrm>
          <a:prstGeom prst="rect">
            <a:avLst/>
          </a:prstGeom>
        </p:spPr>
      </p:pic>
      <p:pic>
        <p:nvPicPr>
          <p:cNvPr id="15" name="Picture 14"/>
          <p:cNvPicPr>
            <a:picLocks noChangeAspect="1"/>
          </p:cNvPicPr>
          <p:nvPr/>
        </p:nvPicPr>
        <p:blipFill rotWithShape="1">
          <a:blip r:embed="rId14" cstate="print">
            <a:extLst>
              <a:ext uri="{28A0092B-C50C-407E-A947-70E740481C1C}">
                <a14:useLocalDpi xmlns:a14="http://schemas.microsoft.com/office/drawing/2010/main" val="0"/>
              </a:ext>
            </a:extLst>
          </a:blip>
          <a:srcRect b="14775"/>
          <a:stretch/>
        </p:blipFill>
        <p:spPr>
          <a:xfrm>
            <a:off x="138081" y="4274635"/>
            <a:ext cx="1282586" cy="1227614"/>
          </a:xfrm>
          <a:prstGeom prst="rect">
            <a:avLst/>
          </a:prstGeom>
        </p:spPr>
      </p:pic>
    </p:spTree>
    <p:extLst>
      <p:ext uri="{BB962C8B-B14F-4D97-AF65-F5344CB8AC3E}">
        <p14:creationId xmlns:p14="http://schemas.microsoft.com/office/powerpoint/2010/main" val="400319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9833" y="817196"/>
            <a:ext cx="4104167" cy="150367"/>
          </a:xfrm>
          <a:prstGeom prst="rect">
            <a:avLst/>
          </a:prstGeom>
          <a:solidFill>
            <a:srgbClr val="008BBC"/>
          </a:solidFill>
          <a:ln>
            <a:solidFill>
              <a:srgbClr val="56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39833" y="456113"/>
            <a:ext cx="4104167" cy="1499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2138" y="456112"/>
            <a:ext cx="4104167" cy="51145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03" y="182810"/>
            <a:ext cx="3585659" cy="126877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155" y="4368799"/>
            <a:ext cx="1314780" cy="1520762"/>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91" y="4165600"/>
            <a:ext cx="1519737" cy="1757829"/>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5989" y="4231972"/>
            <a:ext cx="1383843" cy="1691457"/>
          </a:xfrm>
          <a:prstGeom prst="rect">
            <a:avLst/>
          </a:prstGeom>
          <a:ln>
            <a:noFill/>
          </a:ln>
          <a:effectLst>
            <a:softEdge rad="112500"/>
          </a:effectLst>
        </p:spPr>
      </p:pic>
      <p:sp>
        <p:nvSpPr>
          <p:cNvPr id="10" name="TextBox 9"/>
          <p:cNvSpPr txBox="1"/>
          <p:nvPr/>
        </p:nvSpPr>
        <p:spPr>
          <a:xfrm>
            <a:off x="711199" y="6053667"/>
            <a:ext cx="2243667" cy="646331"/>
          </a:xfrm>
          <a:prstGeom prst="rect">
            <a:avLst/>
          </a:prstGeom>
          <a:noFill/>
        </p:spPr>
        <p:txBody>
          <a:bodyPr wrap="square" rtlCol="0">
            <a:spAutoFit/>
          </a:bodyPr>
          <a:lstStyle/>
          <a:p>
            <a:r>
              <a:rPr lang="en-US" dirty="0" smtClean="0"/>
              <a:t>Mike </a:t>
            </a:r>
            <a:r>
              <a:rPr lang="en-US" dirty="0" err="1" smtClean="0"/>
              <a:t>Bursell</a:t>
            </a:r>
            <a:endParaRPr lang="en-US" dirty="0" smtClean="0"/>
          </a:p>
          <a:p>
            <a:r>
              <a:rPr lang="en-US" dirty="0" smtClean="0"/>
              <a:t>Chief Financial Officer</a:t>
            </a:r>
            <a:endParaRPr lang="en-US" dirty="0"/>
          </a:p>
        </p:txBody>
      </p:sp>
      <p:sp>
        <p:nvSpPr>
          <p:cNvPr id="11" name="TextBox 10"/>
          <p:cNvSpPr txBox="1"/>
          <p:nvPr/>
        </p:nvSpPr>
        <p:spPr>
          <a:xfrm>
            <a:off x="3513667" y="6053667"/>
            <a:ext cx="2413000" cy="646331"/>
          </a:xfrm>
          <a:prstGeom prst="rect">
            <a:avLst/>
          </a:prstGeom>
          <a:noFill/>
        </p:spPr>
        <p:txBody>
          <a:bodyPr wrap="square" rtlCol="0">
            <a:spAutoFit/>
          </a:bodyPr>
          <a:lstStyle/>
          <a:p>
            <a:r>
              <a:rPr lang="en-US" dirty="0" smtClean="0"/>
              <a:t>Rebecca Towne</a:t>
            </a:r>
          </a:p>
          <a:p>
            <a:r>
              <a:rPr lang="en-US" dirty="0" smtClean="0"/>
              <a:t>Chief Executive Officer</a:t>
            </a:r>
            <a:endParaRPr lang="en-US" dirty="0"/>
          </a:p>
        </p:txBody>
      </p:sp>
      <p:sp>
        <p:nvSpPr>
          <p:cNvPr id="14" name="TextBox 13"/>
          <p:cNvSpPr txBox="1"/>
          <p:nvPr/>
        </p:nvSpPr>
        <p:spPr>
          <a:xfrm>
            <a:off x="6195155" y="6053666"/>
            <a:ext cx="2635578" cy="646331"/>
          </a:xfrm>
          <a:prstGeom prst="rect">
            <a:avLst/>
          </a:prstGeom>
          <a:noFill/>
        </p:spPr>
        <p:txBody>
          <a:bodyPr wrap="square" rtlCol="0">
            <a:spAutoFit/>
          </a:bodyPr>
          <a:lstStyle/>
          <a:p>
            <a:r>
              <a:rPr lang="en-US" dirty="0" smtClean="0"/>
              <a:t>Peter Rossi</a:t>
            </a:r>
          </a:p>
          <a:p>
            <a:r>
              <a:rPr lang="en-US" dirty="0" smtClean="0"/>
              <a:t>Chief Operations Officer</a:t>
            </a:r>
            <a:endParaRPr lang="en-US" dirty="0"/>
          </a:p>
        </p:txBody>
      </p:sp>
      <p:sp>
        <p:nvSpPr>
          <p:cNvPr id="12" name="TextBox 11"/>
          <p:cNvSpPr txBox="1"/>
          <p:nvPr/>
        </p:nvSpPr>
        <p:spPr>
          <a:xfrm>
            <a:off x="4720046" y="947002"/>
            <a:ext cx="4294251" cy="584775"/>
          </a:xfrm>
          <a:prstGeom prst="rect">
            <a:avLst/>
          </a:prstGeom>
          <a:noFill/>
        </p:spPr>
        <p:txBody>
          <a:bodyPr wrap="square" rtlCol="0">
            <a:spAutoFit/>
          </a:bodyPr>
          <a:lstStyle/>
          <a:p>
            <a:r>
              <a:rPr lang="en-US" sz="3200" dirty="0" smtClean="0"/>
              <a:t>Senior Leadership Team</a:t>
            </a:r>
            <a:endParaRPr lang="en-US" sz="3200" dirty="0"/>
          </a:p>
        </p:txBody>
      </p:sp>
      <p:sp>
        <p:nvSpPr>
          <p:cNvPr id="13" name="TextBox 12"/>
          <p:cNvSpPr txBox="1"/>
          <p:nvPr/>
        </p:nvSpPr>
        <p:spPr>
          <a:xfrm>
            <a:off x="3502170" y="3231347"/>
            <a:ext cx="2243667" cy="646331"/>
          </a:xfrm>
          <a:prstGeom prst="rect">
            <a:avLst/>
          </a:prstGeom>
          <a:noFill/>
        </p:spPr>
        <p:txBody>
          <a:bodyPr wrap="square" rtlCol="0">
            <a:spAutoFit/>
          </a:bodyPr>
          <a:lstStyle/>
          <a:p>
            <a:r>
              <a:rPr lang="en-US" dirty="0" smtClean="0"/>
              <a:t>Vickie Brown</a:t>
            </a:r>
          </a:p>
          <a:p>
            <a:r>
              <a:rPr lang="en-US" dirty="0" smtClean="0"/>
              <a:t>General Counsel</a:t>
            </a:r>
            <a:endParaRPr lang="en-US" dirty="0"/>
          </a:p>
        </p:txBody>
      </p:sp>
      <p:sp>
        <p:nvSpPr>
          <p:cNvPr id="15" name="TextBox 14"/>
          <p:cNvSpPr txBox="1"/>
          <p:nvPr/>
        </p:nvSpPr>
        <p:spPr>
          <a:xfrm>
            <a:off x="616273" y="3231346"/>
            <a:ext cx="2885897" cy="646331"/>
          </a:xfrm>
          <a:prstGeom prst="rect">
            <a:avLst/>
          </a:prstGeom>
          <a:noFill/>
        </p:spPr>
        <p:txBody>
          <a:bodyPr wrap="square" rtlCol="0">
            <a:spAutoFit/>
          </a:bodyPr>
          <a:lstStyle/>
          <a:p>
            <a:r>
              <a:rPr lang="en-US" dirty="0" smtClean="0"/>
              <a:t>John Varney</a:t>
            </a:r>
          </a:p>
          <a:p>
            <a:r>
              <a:rPr lang="en-US" dirty="0" smtClean="0"/>
              <a:t>Safety and Security Manager</a:t>
            </a:r>
            <a:endParaRPr lang="en-US" dirty="0"/>
          </a:p>
        </p:txBody>
      </p:sp>
      <p:sp>
        <p:nvSpPr>
          <p:cNvPr id="16" name="TextBox 15"/>
          <p:cNvSpPr txBox="1"/>
          <p:nvPr/>
        </p:nvSpPr>
        <p:spPr>
          <a:xfrm>
            <a:off x="6195154" y="3052398"/>
            <a:ext cx="2948845" cy="923330"/>
          </a:xfrm>
          <a:prstGeom prst="rect">
            <a:avLst/>
          </a:prstGeom>
          <a:noFill/>
        </p:spPr>
        <p:txBody>
          <a:bodyPr wrap="square" rtlCol="0">
            <a:spAutoFit/>
          </a:bodyPr>
          <a:lstStyle/>
          <a:p>
            <a:r>
              <a:rPr lang="en-US" dirty="0" smtClean="0"/>
              <a:t>Andrea Cohen</a:t>
            </a:r>
          </a:p>
          <a:p>
            <a:r>
              <a:rPr lang="en-US" dirty="0" smtClean="0"/>
              <a:t>Manager of Government Affairs and Member Relations</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9393" y="1564492"/>
            <a:ext cx="1324481" cy="1531984"/>
          </a:xfrm>
          <a:prstGeom prst="rect">
            <a:avLst/>
          </a:prstGeom>
          <a:ln>
            <a:noFill/>
          </a:ln>
          <a:effectLst>
            <a:softEdge rad="112500"/>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198" y="1510428"/>
            <a:ext cx="1457993" cy="1686411"/>
          </a:xfrm>
          <a:prstGeom prst="rect">
            <a:avLst/>
          </a:prstGeom>
          <a:ln>
            <a:noFill/>
          </a:ln>
          <a:effectLst>
            <a:softEdge rad="112500"/>
          </a:effec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3667" y="1564492"/>
            <a:ext cx="1411251" cy="1632347"/>
          </a:xfrm>
          <a:prstGeom prst="rect">
            <a:avLst/>
          </a:prstGeom>
          <a:ln>
            <a:noFill/>
          </a:ln>
          <a:effectLst>
            <a:softEdge rad="112500"/>
          </a:effectLst>
        </p:spPr>
      </p:pic>
    </p:spTree>
    <p:extLst>
      <p:ext uri="{BB962C8B-B14F-4D97-AF65-F5344CB8AC3E}">
        <p14:creationId xmlns:p14="http://schemas.microsoft.com/office/powerpoint/2010/main" val="325124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8085</TotalTime>
  <Words>717</Words>
  <Application>Microsoft Office PowerPoint</Application>
  <PresentationFormat>On-screen Show (4:3)</PresentationFormat>
  <Paragraphs>133</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Towne, Rebecca</dc:creator>
  <cp:lastModifiedBy>Towne, Rebecca</cp:lastModifiedBy>
  <cp:revision>238</cp:revision>
  <cp:lastPrinted>2020-05-05T16:44:58Z</cp:lastPrinted>
  <dcterms:created xsi:type="dcterms:W3CDTF">2019-04-19T10:47:55Z</dcterms:created>
  <dcterms:modified xsi:type="dcterms:W3CDTF">2020-05-26T14:08:51Z</dcterms:modified>
</cp:coreProperties>
</file>